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imes New Roman Bold" charset="1" panose="02030802070405020303"/>
      <p:regular r:id="rId19"/>
    </p:embeddedFont>
    <p:embeddedFont>
      <p:font typeface="Times New Roman" charset="1" panose="02030502070405020303"/>
      <p:regular r:id="rId20"/>
    </p:embeddedFont>
    <p:embeddedFont>
      <p:font typeface="Public Sans" charset="1" panose="00000000000000000000"/>
      <p:regular r:id="rId21"/>
    </p:embeddedFont>
    <p:embeddedFont>
      <p:font typeface="Decalotype Bold" charset="1" panose="00000800000000000000"/>
      <p:regular r:id="rId22"/>
    </p:embeddedFont>
    <p:embeddedFont>
      <p:font typeface="Public Sans Bold" charset="1" panose="00000000000000000000"/>
      <p:regular r:id="rId23"/>
    </p:embeddedFont>
    <p:embeddedFont>
      <p:font typeface="Decalotype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2009"/>
            <a:ext cx="11489055" cy="7052907"/>
          </a:xfrm>
          <a:custGeom>
            <a:avLst/>
            <a:gdLst/>
            <a:ahLst/>
            <a:cxnLst/>
            <a:rect r="r" b="b" t="t" l="l"/>
            <a:pathLst>
              <a:path h="7052907" w="11489055">
                <a:moveTo>
                  <a:pt x="0" y="0"/>
                </a:moveTo>
                <a:lnTo>
                  <a:pt x="11489055" y="0"/>
                </a:lnTo>
                <a:lnTo>
                  <a:pt x="11489055" y="7052906"/>
                </a:lnTo>
                <a:lnTo>
                  <a:pt x="0" y="7052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19" r="0" b="-4519"/>
            </a:stretch>
          </a:blipFill>
        </p:spPr>
      </p:sp>
      <p:sp>
        <p:nvSpPr>
          <p:cNvPr name="AutoShape 3" id="3"/>
          <p:cNvSpPr/>
          <p:nvPr/>
        </p:nvSpPr>
        <p:spPr>
          <a:xfrm rot="-2504656">
            <a:off x="5946460" y="114237"/>
            <a:ext cx="15921804" cy="12788626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4" id="4"/>
          <p:cNvGrpSpPr/>
          <p:nvPr/>
        </p:nvGrpSpPr>
        <p:grpSpPr>
          <a:xfrm rot="5400000">
            <a:off x="219073" y="-219073"/>
            <a:ext cx="4716515" cy="5154662"/>
            <a:chOff x="0" y="0"/>
            <a:chExt cx="6869494" cy="75076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69494" cy="7507645"/>
            </a:xfrm>
            <a:custGeom>
              <a:avLst/>
              <a:gdLst/>
              <a:ahLst/>
              <a:cxnLst/>
              <a:rect r="r" b="b" t="t" l="l"/>
              <a:pathLst>
                <a:path h="7507645" w="6869494">
                  <a:moveTo>
                    <a:pt x="6869494" y="7507645"/>
                  </a:moveTo>
                  <a:lnTo>
                    <a:pt x="0" y="7507645"/>
                  </a:lnTo>
                  <a:lnTo>
                    <a:pt x="0" y="0"/>
                  </a:lnTo>
                  <a:lnTo>
                    <a:pt x="6869494" y="7507645"/>
                  </a:lnTo>
                  <a:close/>
                </a:path>
              </a:pathLst>
            </a:custGeom>
            <a:solidFill>
              <a:srgbClr val="05289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7898932" cy="10287000"/>
            <a:chOff x="0" y="0"/>
            <a:chExt cx="8851059" cy="115269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05289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967683" y="820022"/>
            <a:ext cx="4522790" cy="2960133"/>
            <a:chOff x="0" y="0"/>
            <a:chExt cx="6030387" cy="394684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804852" y="-66780"/>
              <a:ext cx="5225535" cy="4013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94"/>
                </a:lnSpc>
              </a:pPr>
              <a:r>
                <a:rPr lang="en-US" b="true" sz="2424" spc="-101">
                  <a:solidFill>
                    <a:srgbClr val="191919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NICOLAS BOUISSOU</a:t>
              </a:r>
            </a:p>
            <a:p>
              <a:pPr algn="r">
                <a:lnSpc>
                  <a:spcPts val="3394"/>
                </a:lnSpc>
              </a:pPr>
              <a:r>
                <a:rPr lang="en-US" b="true" sz="2424" spc="-101">
                  <a:solidFill>
                    <a:srgbClr val="191919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Ange GOPROU</a:t>
              </a:r>
            </a:p>
            <a:p>
              <a:pPr algn="r">
                <a:lnSpc>
                  <a:spcPts val="3394"/>
                </a:lnSpc>
              </a:pPr>
              <a:r>
                <a:rPr lang="en-US" b="true" sz="2424" spc="-101">
                  <a:solidFill>
                    <a:srgbClr val="191919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Harold KEMGANG </a:t>
              </a:r>
            </a:p>
            <a:p>
              <a:pPr algn="r">
                <a:lnSpc>
                  <a:spcPts val="3394"/>
                </a:lnSpc>
              </a:pPr>
              <a:r>
                <a:rPr lang="en-US" b="true" sz="2424" spc="-101">
                  <a:solidFill>
                    <a:srgbClr val="191919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Thomas BEGHINI </a:t>
              </a:r>
            </a:p>
            <a:p>
              <a:pPr algn="r">
                <a:lnSpc>
                  <a:spcPts val="3394"/>
                </a:lnSpc>
              </a:pPr>
              <a:r>
                <a:rPr lang="en-US" b="true" sz="2424" spc="-101">
                  <a:solidFill>
                    <a:srgbClr val="191919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Alassane WADE</a:t>
              </a:r>
            </a:p>
            <a:p>
              <a:pPr algn="r">
                <a:lnSpc>
                  <a:spcPts val="3394"/>
                </a:lnSpc>
              </a:pPr>
              <a:r>
                <a:rPr lang="en-US" b="true" sz="2424" spc="-101">
                  <a:solidFill>
                    <a:srgbClr val="191919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Mathis PUECHBERTY</a:t>
              </a:r>
            </a:p>
            <a:p>
              <a:pPr algn="r">
                <a:lnSpc>
                  <a:spcPts val="3394"/>
                </a:lnSpc>
              </a:pP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42984" cy="556474"/>
            </a:xfrm>
            <a:custGeom>
              <a:avLst/>
              <a:gdLst/>
              <a:ahLst/>
              <a:cxnLst/>
              <a:rect r="r" b="b" t="t" l="l"/>
              <a:pathLst>
                <a:path h="556474" w="642984">
                  <a:moveTo>
                    <a:pt x="0" y="0"/>
                  </a:moveTo>
                  <a:lnTo>
                    <a:pt x="642984" y="0"/>
                  </a:lnTo>
                  <a:lnTo>
                    <a:pt x="642984" y="556474"/>
                  </a:lnTo>
                  <a:lnTo>
                    <a:pt x="0" y="556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849008" y="8635627"/>
            <a:ext cx="686313" cy="622673"/>
          </a:xfrm>
          <a:custGeom>
            <a:avLst/>
            <a:gdLst/>
            <a:ahLst/>
            <a:cxnLst/>
            <a:rect r="r" b="b" t="t" l="l"/>
            <a:pathLst>
              <a:path h="622673" w="686313">
                <a:moveTo>
                  <a:pt x="0" y="0"/>
                </a:moveTo>
                <a:lnTo>
                  <a:pt x="686313" y="0"/>
                </a:lnTo>
                <a:lnTo>
                  <a:pt x="686313" y="622673"/>
                </a:lnTo>
                <a:lnTo>
                  <a:pt x="0" y="6226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647074" y="3179799"/>
            <a:ext cx="10552782" cy="6188356"/>
            <a:chOff x="0" y="0"/>
            <a:chExt cx="14070377" cy="825114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772795"/>
              <a:ext cx="14070377" cy="58210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600"/>
                </a:lnSpc>
              </a:pPr>
              <a:r>
                <a:rPr lang="en-US" b="true" sz="6600">
                  <a:solidFill>
                    <a:srgbClr val="191919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Protéger et Gérer l'Alcoolémie : Comment Assurer la Sécurité au Volant et la Protection des Données Personnelles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862521" y="7433684"/>
              <a:ext cx="12207856" cy="817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794"/>
                </a:lnSpc>
              </a:pPr>
              <a:r>
                <a:rPr lang="en-US" sz="3424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Valorisation Open source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41005" y="4486894"/>
            <a:ext cx="3542905" cy="5800106"/>
            <a:chOff x="0" y="0"/>
            <a:chExt cx="5853757" cy="95832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53757" cy="9583214"/>
            </a:xfrm>
            <a:custGeom>
              <a:avLst/>
              <a:gdLst/>
              <a:ahLst/>
              <a:cxnLst/>
              <a:rect r="r" b="b" t="t" l="l"/>
              <a:pathLst>
                <a:path h="9583214" w="5853757">
                  <a:moveTo>
                    <a:pt x="5853757" y="9583214"/>
                  </a:moveTo>
                  <a:lnTo>
                    <a:pt x="0" y="9583214"/>
                  </a:lnTo>
                  <a:lnTo>
                    <a:pt x="0" y="0"/>
                  </a:lnTo>
                  <a:lnTo>
                    <a:pt x="5853757" y="9583214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54473" y="1590846"/>
            <a:ext cx="12929436" cy="5065038"/>
            <a:chOff x="0" y="0"/>
            <a:chExt cx="17239248" cy="675338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61925"/>
              <a:ext cx="17239248" cy="178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</a:pPr>
              <a:r>
                <a:rPr lang="en-US" b="true" sz="8000">
                  <a:solidFill>
                    <a:srgbClr val="191919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Comment contribuer 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07437"/>
              <a:ext cx="14767826" cy="688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19"/>
                </a:lnSpc>
              </a:pPr>
              <a:r>
                <a:rPr lang="en-US" b="true" sz="3099" u="none">
                  <a:solidFill>
                    <a:srgbClr val="191919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Rejoignez l’Aventure Open Source ! 🤝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046590"/>
              <a:ext cx="12208794" cy="2706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9" indent="-302260" lvl="1">
                <a:lnSpc>
                  <a:spcPts val="559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Documentation et guides disponibles.</a:t>
              </a:r>
            </a:p>
            <a:p>
              <a:pPr algn="l" marL="604519" indent="-302260" lvl="1">
                <a:lnSpc>
                  <a:spcPts val="559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Contributions via GitHub.</a:t>
              </a:r>
            </a:p>
            <a:p>
              <a:pPr algn="l" marL="604519" indent="-302260" lvl="1">
                <a:lnSpc>
                  <a:spcPts val="559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Participation à la recherche et aux améliorations.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9" id="9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030303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160568">
            <a:off x="-797966" y="710286"/>
            <a:ext cx="12070388" cy="1110838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-5400000">
            <a:off x="13226380" y="4599156"/>
            <a:ext cx="5333427" cy="8315211"/>
            <a:chOff x="0" y="0"/>
            <a:chExt cx="4381320" cy="68308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81320" cy="6830804"/>
            </a:xfrm>
            <a:custGeom>
              <a:avLst/>
              <a:gdLst/>
              <a:ahLst/>
              <a:cxnLst/>
              <a:rect r="r" b="b" t="t" l="l"/>
              <a:pathLst>
                <a:path h="6830804" w="4381320">
                  <a:moveTo>
                    <a:pt x="4381320" y="6830804"/>
                  </a:moveTo>
                  <a:lnTo>
                    <a:pt x="0" y="6830804"/>
                  </a:lnTo>
                  <a:lnTo>
                    <a:pt x="0" y="0"/>
                  </a:lnTo>
                  <a:lnTo>
                    <a:pt x="4381320" y="6830804"/>
                  </a:lnTo>
                  <a:close/>
                </a:path>
              </a:pathLst>
            </a:custGeom>
            <a:solidFill>
              <a:srgbClr val="052896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1028700" y="1028700"/>
            <a:ext cx="6400800" cy="7200900"/>
          </a:xfrm>
          <a:prstGeom prst="rect">
            <a:avLst/>
          </a:prstGeom>
          <a:solidFill>
            <a:srgbClr val="052896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613056" y="1771981"/>
            <a:ext cx="6799321" cy="7486319"/>
            <a:chOff x="0" y="0"/>
            <a:chExt cx="812800" cy="8949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94925"/>
            </a:xfrm>
            <a:custGeom>
              <a:avLst/>
              <a:gdLst/>
              <a:ahLst/>
              <a:cxnLst/>
              <a:rect r="r" b="b" t="t" l="l"/>
              <a:pathLst>
                <a:path h="89492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94925"/>
                  </a:lnTo>
                  <a:lnTo>
                    <a:pt x="0" y="894925"/>
                  </a:lnTo>
                  <a:close/>
                </a:path>
              </a:pathLst>
            </a:custGeom>
            <a:blipFill>
              <a:blip r:embed="rId2"/>
              <a:stretch>
                <a:fillRect l="-33485" t="0" r="-3348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871822" y="1530239"/>
            <a:ext cx="7387478" cy="7226522"/>
            <a:chOff x="0" y="0"/>
            <a:chExt cx="9849971" cy="963536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52400"/>
              <a:ext cx="9849971" cy="322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119"/>
                </a:lnSpc>
              </a:pPr>
              <a:r>
                <a:rPr lang="en-US" b="true" sz="7599">
                  <a:solidFill>
                    <a:srgbClr val="191919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Conclusion et Impact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590925"/>
              <a:ext cx="9055612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6"/>
                </a:lnSpc>
              </a:pPr>
              <a:r>
                <a:rPr lang="en-US" sz="3272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Une Innovation Ouverte pour un Avenir Plus Sûr 🌟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441950"/>
              <a:ext cx="9055612" cy="4193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96962" indent="-298481" lvl="1">
                <a:lnSpc>
                  <a:spcPts val="4147"/>
                </a:lnSpc>
                <a:buFont typeface="Arial"/>
                <a:buChar char="•"/>
              </a:pPr>
              <a:r>
                <a:rPr lang="en-US" sz="2764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Vision long terme du projet.</a:t>
              </a:r>
            </a:p>
            <a:p>
              <a:pPr algn="l" marL="596962" indent="-298481" lvl="1">
                <a:lnSpc>
                  <a:spcPts val="4147"/>
                </a:lnSpc>
                <a:buFont typeface="Arial"/>
                <a:buChar char="•"/>
              </a:pPr>
              <a:r>
                <a:rPr lang="en-US" sz="2764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Création d’un écosystème autour de la prévention et de la transparence.</a:t>
              </a:r>
            </a:p>
            <a:p>
              <a:pPr algn="l" marL="596962" indent="-298481" lvl="1">
                <a:lnSpc>
                  <a:spcPts val="4147"/>
                </a:lnSpc>
                <a:buFont typeface="Arial"/>
                <a:buChar char="•"/>
              </a:pPr>
              <a:r>
                <a:rPr lang="en-US" sz="2764">
                  <a:solidFill>
                    <a:srgbClr val="19191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Encouragement à l’expérimentation et au développement.</a:t>
              </a:r>
            </a:p>
            <a:p>
              <a:pPr algn="l">
                <a:lnSpc>
                  <a:spcPts val="4147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125494" cy="10287000"/>
          </a:xfrm>
          <a:prstGeom prst="rect">
            <a:avLst/>
          </a:prstGeom>
          <a:solidFill>
            <a:srgbClr val="052896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9463578" y="3648731"/>
            <a:ext cx="6507286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400"/>
              </a:lnSpc>
            </a:pPr>
            <a:r>
              <a:rPr lang="en-US" b="true" sz="12000">
                <a:solidFill>
                  <a:srgbClr val="191919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SOURCES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733" y="4282819"/>
            <a:ext cx="7910867" cy="457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6050" indent="-153025" lvl="1">
              <a:lnSpc>
                <a:spcPts val="1842"/>
              </a:lnSpc>
              <a:buFont typeface="Arial"/>
              <a:buChar char="•"/>
            </a:pPr>
            <a:r>
              <a:rPr lang="en-US" sz="141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https://help-desk-migration.com/fr/customer-data-protection/ </a:t>
            </a:r>
          </a:p>
          <a:p>
            <a:pPr algn="l" marL="306050" indent="-153025" lvl="1">
              <a:lnSpc>
                <a:spcPts val="1842"/>
              </a:lnSpc>
              <a:buFont typeface="Arial"/>
              <a:buChar char="•"/>
            </a:pPr>
            <a:r>
              <a:rPr lang="en-US" sz="141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https://www.developpez.com/actu/283067/Le-RGPD-a-un-impact-benefique-sur-la-confiance-des-consommateurs-dans-toute-l-Europe-et-contribue-a-renforcer-la-securite-des-donnees-depuis-son-introduction-selon-une-etude-de-Check-Point/ </a:t>
            </a:r>
          </a:p>
          <a:p>
            <a:pPr algn="l" marL="306050" indent="-153025" lvl="1">
              <a:lnSpc>
                <a:spcPts val="1842"/>
              </a:lnSpc>
              <a:buFont typeface="Arial"/>
              <a:buChar char="•"/>
            </a:pPr>
            <a:r>
              <a:rPr lang="en-US" sz="141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https://www.cisco.com/c/dam/en_us/about/doing_business/trust-center/docs/cisco-privacy-benchmark-study-2024.pdf</a:t>
            </a:r>
          </a:p>
          <a:p>
            <a:pPr algn="l" marL="306050" indent="-153025" lvl="1">
              <a:lnSpc>
                <a:spcPts val="1842"/>
              </a:lnSpc>
              <a:buFont typeface="Arial"/>
              <a:buChar char="•"/>
            </a:pPr>
            <a:r>
              <a:rPr lang="en-US" sz="141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https://arxiv.org/abs/2312.07348</a:t>
            </a:r>
          </a:p>
          <a:p>
            <a:pPr algn="l" marL="306050" indent="-153025" lvl="1">
              <a:lnSpc>
                <a:spcPts val="1842"/>
              </a:lnSpc>
              <a:buFont typeface="Arial"/>
              <a:buChar char="•"/>
            </a:pPr>
            <a:r>
              <a:rPr lang="en-US" sz="141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https://arxiv.org/abs/2101.08021</a:t>
            </a:r>
          </a:p>
          <a:p>
            <a:pPr algn="l" marL="306050" indent="-153025" lvl="1">
              <a:lnSpc>
                <a:spcPts val="1842"/>
              </a:lnSpc>
              <a:buFont typeface="Arial"/>
              <a:buChar char="•"/>
            </a:pPr>
            <a:r>
              <a:rPr lang="en-US" sz="141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https://www.cnil.fr/fr/la-certification-des-competences-du-delegue-la-protection-des-donnees</a:t>
            </a:r>
          </a:p>
          <a:p>
            <a:pPr algn="l" marL="306050" indent="-153025" lvl="1">
              <a:lnSpc>
                <a:spcPts val="1842"/>
              </a:lnSpc>
              <a:buFont typeface="Arial"/>
              <a:buChar char="•"/>
            </a:pPr>
            <a:r>
              <a:rPr lang="en-US" sz="141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https://www.getapp.fr/blog/2994/protection-donnees-numeriques-preoccupation-consommateurs-francais</a:t>
            </a:r>
          </a:p>
          <a:p>
            <a:pPr algn="l" marL="306050" indent="-153025" lvl="1">
              <a:lnSpc>
                <a:spcPts val="1842"/>
              </a:lnSpc>
              <a:buFont typeface="Arial"/>
              <a:buChar char="•"/>
            </a:pPr>
            <a:r>
              <a:rPr lang="en-US" sz="141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https://www.cnil.fr/fr/la-cnil-lance-une-etude-sur-les-donnees-de-geolocalisation-collectees-par-des-applications-mobiles</a:t>
            </a:r>
          </a:p>
          <a:p>
            <a:pPr algn="l" marL="306050" indent="-153025" lvl="1">
              <a:lnSpc>
                <a:spcPts val="1842"/>
              </a:lnSpc>
              <a:buFont typeface="Arial"/>
              <a:buChar char="•"/>
            </a:pPr>
            <a:r>
              <a:rPr lang="en-US" sz="141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https://drees.solidarites-sante.gouv.fr/sites/default/files/2020-10/d003_les_valeurs_des_jeunes_adultes.pdf</a:t>
            </a:r>
          </a:p>
          <a:p>
            <a:pPr algn="l" marL="306050" indent="-153025" lvl="1">
              <a:lnSpc>
                <a:spcPts val="1842"/>
              </a:lnSpc>
              <a:buFont typeface="Arial"/>
              <a:buChar char="•"/>
            </a:pPr>
            <a:r>
              <a:rPr lang="en-US" sz="141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https://sendbird.com/fr/blog/app-retention-benchmarks-broken-down-by-industry</a:t>
            </a:r>
          </a:p>
          <a:p>
            <a:pPr algn="l" marL="306050" indent="-153025" lvl="1">
              <a:lnSpc>
                <a:spcPts val="1842"/>
              </a:lnSpc>
              <a:buFont typeface="Arial"/>
              <a:buChar char="•"/>
            </a:pPr>
            <a:r>
              <a:rPr lang="en-US" sz="141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https://www.comscore.com/fre/Perspectives/Infographics/Application-mobile-1-utilisateur-sur-5-est-age-de-55-plus</a:t>
            </a:r>
          </a:p>
          <a:p>
            <a:pPr algn="l" marL="306050" indent="-153025" lvl="1">
              <a:lnSpc>
                <a:spcPts val="1842"/>
              </a:lnSpc>
              <a:buFont typeface="Arial"/>
              <a:buChar char="•"/>
            </a:pPr>
            <a:r>
              <a:rPr lang="en-US" sz="141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https://www.insee.fr/fr/statistiques/6036909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-1570078">
            <a:off x="12908665" y="-3408115"/>
            <a:ext cx="10349643" cy="8411437"/>
          </a:xfrm>
          <a:custGeom>
            <a:avLst/>
            <a:gdLst/>
            <a:ahLst/>
            <a:cxnLst/>
            <a:rect r="r" b="b" t="t" l="l"/>
            <a:pathLst>
              <a:path h="8411437" w="10349643">
                <a:moveTo>
                  <a:pt x="10349643" y="0"/>
                </a:moveTo>
                <a:lnTo>
                  <a:pt x="0" y="0"/>
                </a:lnTo>
                <a:lnTo>
                  <a:pt x="0" y="8411437"/>
                </a:lnTo>
                <a:lnTo>
                  <a:pt x="10349643" y="8411437"/>
                </a:lnTo>
                <a:lnTo>
                  <a:pt x="103496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-628414"/>
            <a:ext cx="9144000" cy="10915414"/>
          </a:xfrm>
          <a:custGeom>
            <a:avLst/>
            <a:gdLst/>
            <a:ahLst/>
            <a:cxnLst/>
            <a:rect r="r" b="b" t="t" l="l"/>
            <a:pathLst>
              <a:path h="10915414" w="9144000">
                <a:moveTo>
                  <a:pt x="0" y="0"/>
                </a:moveTo>
                <a:lnTo>
                  <a:pt x="9144000" y="0"/>
                </a:lnTo>
                <a:lnTo>
                  <a:pt x="9144000" y="10915414"/>
                </a:lnTo>
                <a:lnTo>
                  <a:pt x="0" y="1091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26" t="0" r="-70376" b="0"/>
            </a:stretch>
          </a:blipFill>
        </p:spPr>
      </p:sp>
      <p:sp>
        <p:nvSpPr>
          <p:cNvPr name="AutoShape 3" id="3"/>
          <p:cNvSpPr/>
          <p:nvPr/>
        </p:nvSpPr>
        <p:spPr>
          <a:xfrm rot="-1160568">
            <a:off x="-711276" y="1512352"/>
            <a:ext cx="12070388" cy="1110838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4" id="4"/>
          <p:cNvGrpSpPr/>
          <p:nvPr/>
        </p:nvGrpSpPr>
        <p:grpSpPr>
          <a:xfrm rot="-10800000">
            <a:off x="14812435" y="0"/>
            <a:ext cx="3781770" cy="10287000"/>
            <a:chOff x="0" y="0"/>
            <a:chExt cx="5508059" cy="149827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08059" cy="14982775"/>
            </a:xfrm>
            <a:custGeom>
              <a:avLst/>
              <a:gdLst/>
              <a:ahLst/>
              <a:cxnLst/>
              <a:rect r="r" b="b" t="t" l="l"/>
              <a:pathLst>
                <a:path h="14982775" w="5508059">
                  <a:moveTo>
                    <a:pt x="5508059" y="14982775"/>
                  </a:moveTo>
                  <a:lnTo>
                    <a:pt x="0" y="14982775"/>
                  </a:lnTo>
                  <a:lnTo>
                    <a:pt x="0" y="0"/>
                  </a:lnTo>
                  <a:lnTo>
                    <a:pt x="5508059" y="14982775"/>
                  </a:lnTo>
                  <a:close/>
                </a:path>
              </a:pathLst>
            </a:custGeom>
            <a:solidFill>
              <a:srgbClr val="052896"/>
            </a:solid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1463681" y="3462681"/>
            <a:ext cx="5333427" cy="8315211"/>
            <a:chOff x="0" y="0"/>
            <a:chExt cx="4381320" cy="68308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81320" cy="6830804"/>
            </a:xfrm>
            <a:custGeom>
              <a:avLst/>
              <a:gdLst/>
              <a:ahLst/>
              <a:cxnLst/>
              <a:rect r="r" b="b" t="t" l="l"/>
              <a:pathLst>
                <a:path h="6830804" w="4381320">
                  <a:moveTo>
                    <a:pt x="4381320" y="6830804"/>
                  </a:moveTo>
                  <a:lnTo>
                    <a:pt x="0" y="6830804"/>
                  </a:lnTo>
                  <a:lnTo>
                    <a:pt x="0" y="0"/>
                  </a:lnTo>
                  <a:lnTo>
                    <a:pt x="4381320" y="6830804"/>
                  </a:lnTo>
                  <a:close/>
                </a:path>
              </a:pathLst>
            </a:custGeom>
            <a:solidFill>
              <a:srgbClr val="05289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3524356"/>
            <a:ext cx="7680254" cy="3238288"/>
            <a:chOff x="0" y="0"/>
            <a:chExt cx="10240338" cy="431771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117"/>
              <a:ext cx="10240338" cy="2243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3319"/>
                </a:lnSpc>
                <a:spcBef>
                  <a:spcPct val="0"/>
                </a:spcBef>
              </a:pPr>
              <a:r>
                <a:rPr lang="en-US" b="true" sz="11100" u="none">
                  <a:solidFill>
                    <a:srgbClr val="191919"/>
                  </a:solidFill>
                  <a:latin typeface="Decalotype Bold"/>
                  <a:ea typeface="Decalotype Bold"/>
                  <a:cs typeface="Decalotype Bold"/>
                  <a:sym typeface="Decalotype Bold"/>
                </a:rPr>
                <a:t>Merci !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961286"/>
              <a:ext cx="7538809" cy="1322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5"/>
                </a:lnSpc>
                <a:spcBef>
                  <a:spcPct val="0"/>
                </a:spcBef>
              </a:pPr>
              <a:r>
                <a:rPr lang="en-US" sz="3050" u="none">
                  <a:solidFill>
                    <a:srgbClr val="19191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N'hésitez pas à nous contacter si vous avez des questions.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52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6078035">
            <a:off x="-3267573" y="135072"/>
            <a:ext cx="13593765" cy="1009743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574857" y="4049814"/>
            <a:ext cx="7884602" cy="2974035"/>
            <a:chOff x="0" y="0"/>
            <a:chExt cx="10512803" cy="396538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33350"/>
              <a:ext cx="10512803" cy="2927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280"/>
                </a:lnSpc>
                <a:spcBef>
                  <a:spcPct val="0"/>
                </a:spcBef>
              </a:pPr>
              <a:r>
                <a:rPr lang="en-US" b="true" sz="6900">
                  <a:solidFill>
                    <a:srgbClr val="05289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OBJECTIF DE LA PRESENTATION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282966"/>
              <a:ext cx="10512803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994144" y="3509645"/>
            <a:ext cx="6559588" cy="320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Expliquer la finalité et les bénéfices du projet. 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Montrer l’impact et la mise en Open Source. 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Encourager la contribution et l’adoption. </a:t>
            </a:r>
          </a:p>
          <a:p>
            <a:pPr algn="l"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52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6078035">
            <a:off x="-3267573" y="279555"/>
            <a:ext cx="13593765" cy="1009743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783634" y="708869"/>
            <a:ext cx="12929436" cy="8100445"/>
            <a:chOff x="0" y="0"/>
            <a:chExt cx="17239248" cy="1080059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61925"/>
              <a:ext cx="17239248" cy="178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</a:pPr>
              <a:r>
                <a:rPr lang="en-US" b="true" sz="8000">
                  <a:solidFill>
                    <a:srgbClr val="05289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SOMMAIRE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16962"/>
              <a:ext cx="14767826" cy="615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030715"/>
              <a:ext cx="12208794" cy="6769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89595" indent="-244797" lvl="1">
                <a:lnSpc>
                  <a:spcPts val="4535"/>
                </a:lnSpc>
                <a:buFont typeface="Arial"/>
                <a:buChar char="•"/>
              </a:pPr>
              <a:r>
                <a:rPr lang="en-US" b="true" sz="2267">
                  <a:solidFill>
                    <a:srgbClr val="05289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INTRODUCTION</a:t>
              </a:r>
            </a:p>
            <a:p>
              <a:pPr algn="l" marL="489595" indent="-244797" lvl="1">
                <a:lnSpc>
                  <a:spcPts val="4535"/>
                </a:lnSpc>
                <a:buFont typeface="Arial"/>
                <a:buChar char="•"/>
              </a:pPr>
              <a:r>
                <a:rPr lang="en-US" b="true" sz="2267">
                  <a:solidFill>
                    <a:srgbClr val="05289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LE PROBLEME</a:t>
              </a:r>
            </a:p>
            <a:p>
              <a:pPr algn="l" marL="489595" indent="-244797" lvl="1">
                <a:lnSpc>
                  <a:spcPts val="4535"/>
                </a:lnSpc>
                <a:buFont typeface="Arial"/>
                <a:buChar char="•"/>
              </a:pPr>
              <a:r>
                <a:rPr lang="en-US" b="true" sz="2267">
                  <a:solidFill>
                    <a:srgbClr val="05289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L’APPROCHE SCIENTIFIQUE</a:t>
              </a:r>
            </a:p>
            <a:p>
              <a:pPr algn="l" marL="489595" indent="-244797" lvl="1">
                <a:lnSpc>
                  <a:spcPts val="4535"/>
                </a:lnSpc>
                <a:buFont typeface="Arial"/>
                <a:buChar char="•"/>
              </a:pPr>
              <a:r>
                <a:rPr lang="en-US" b="true" sz="2267">
                  <a:solidFill>
                    <a:srgbClr val="05289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METHODOLOGIE ET EXPERIMENTATION</a:t>
              </a:r>
            </a:p>
            <a:p>
              <a:pPr algn="l" marL="489595" indent="-244797" lvl="1">
                <a:lnSpc>
                  <a:spcPts val="4535"/>
                </a:lnSpc>
                <a:buFont typeface="Arial"/>
                <a:buChar char="•"/>
              </a:pPr>
              <a:r>
                <a:rPr lang="en-US" b="true" sz="2267">
                  <a:solidFill>
                    <a:srgbClr val="05289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RESULTATS CLES</a:t>
              </a:r>
            </a:p>
            <a:p>
              <a:pPr algn="l" marL="489595" indent="-244797" lvl="1">
                <a:lnSpc>
                  <a:spcPts val="4535"/>
                </a:lnSpc>
                <a:buFont typeface="Arial"/>
                <a:buChar char="•"/>
              </a:pPr>
              <a:r>
                <a:rPr lang="en-US" b="true" sz="2267">
                  <a:solidFill>
                    <a:srgbClr val="05289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VALORISATION OPEN SOURCE</a:t>
              </a:r>
            </a:p>
            <a:p>
              <a:pPr algn="l" marL="489595" indent="-244797" lvl="1">
                <a:lnSpc>
                  <a:spcPts val="4535"/>
                </a:lnSpc>
                <a:buFont typeface="Arial"/>
                <a:buChar char="•"/>
              </a:pPr>
              <a:r>
                <a:rPr lang="en-US" b="true" sz="2267">
                  <a:solidFill>
                    <a:srgbClr val="05289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COMMENT CONTRIBUER</a:t>
              </a:r>
            </a:p>
            <a:p>
              <a:pPr algn="l" marL="489595" indent="-244797" lvl="1">
                <a:lnSpc>
                  <a:spcPts val="4535"/>
                </a:lnSpc>
                <a:buFont typeface="Arial"/>
                <a:buChar char="•"/>
              </a:pPr>
              <a:r>
                <a:rPr lang="en-US" b="true" sz="2267">
                  <a:solidFill>
                    <a:srgbClr val="05289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CONCLUSION ET IMPACT</a:t>
              </a:r>
            </a:p>
            <a:p>
              <a:pPr algn="l" marL="489595" indent="-244797" lvl="1">
                <a:lnSpc>
                  <a:spcPts val="4535"/>
                </a:lnSpc>
                <a:buFont typeface="Arial"/>
                <a:buChar char="•"/>
              </a:pPr>
              <a:r>
                <a:rPr lang="en-US" b="true" sz="2267">
                  <a:solidFill>
                    <a:srgbClr val="05289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SOURCES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8" id="8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4114512"/>
            <a:ext cx="18288000" cy="617234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4114512"/>
          </a:xfrm>
          <a:custGeom>
            <a:avLst/>
            <a:gdLst/>
            <a:ahLst/>
            <a:cxnLst/>
            <a:rect r="r" b="b" t="t" l="l"/>
            <a:pathLst>
              <a:path h="4114512" w="18288000">
                <a:moveTo>
                  <a:pt x="0" y="0"/>
                </a:moveTo>
                <a:lnTo>
                  <a:pt x="18288000" y="0"/>
                </a:lnTo>
                <a:lnTo>
                  <a:pt x="18288000" y="4114512"/>
                </a:lnTo>
                <a:lnTo>
                  <a:pt x="0" y="4114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51599" r="0" b="-14481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43404" y="108759"/>
            <a:ext cx="9881051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4006" y="6180322"/>
            <a:ext cx="4244138" cy="1784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27"/>
              </a:lnSpc>
            </a:pPr>
            <a:r>
              <a:rPr lang="en-US" b="true" sz="4024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Contexte du projet : L’alcool au volant et ses dangers.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05021" y="5928303"/>
            <a:ext cx="6091735" cy="2908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27"/>
              </a:lnSpc>
              <a:spcBef>
                <a:spcPct val="0"/>
              </a:spcBef>
            </a:pPr>
            <a:r>
              <a:rPr lang="en-US" b="true" sz="4024" strike="noStrike" u="none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Objectif : </a:t>
            </a:r>
          </a:p>
          <a:p>
            <a:pPr algn="ctr" marL="0" indent="0" lvl="0">
              <a:lnSpc>
                <a:spcPts val="4427"/>
              </a:lnSpc>
              <a:spcBef>
                <a:spcPct val="0"/>
              </a:spcBef>
            </a:pPr>
            <a:r>
              <a:rPr lang="en-US" b="true" sz="4024" strike="noStrike" u="none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Concevoir une application qui sensibilise sans compromettre la confidentialité.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360173" y="3701482"/>
            <a:ext cx="1442018" cy="1442018"/>
            <a:chOff x="0" y="0"/>
            <a:chExt cx="1922690" cy="192269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922690" cy="1922690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52896"/>
              </a:solidFill>
            </p:spPr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622483" y="619375"/>
              <a:ext cx="677723" cy="683941"/>
            </a:xfrm>
            <a:custGeom>
              <a:avLst/>
              <a:gdLst/>
              <a:ahLst/>
              <a:cxnLst/>
              <a:rect r="r" b="b" t="t" l="l"/>
              <a:pathLst>
                <a:path h="683941" w="677723">
                  <a:moveTo>
                    <a:pt x="0" y="0"/>
                  </a:moveTo>
                  <a:lnTo>
                    <a:pt x="677724" y="0"/>
                  </a:lnTo>
                  <a:lnTo>
                    <a:pt x="677724" y="683941"/>
                  </a:lnTo>
                  <a:lnTo>
                    <a:pt x="0" y="683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656705" y="3701482"/>
            <a:ext cx="1678740" cy="1678740"/>
            <a:chOff x="0" y="0"/>
            <a:chExt cx="2238320" cy="223832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2238320" cy="2238320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52896"/>
              </a:solid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721051" y="721051"/>
              <a:ext cx="796217" cy="796217"/>
            </a:xfrm>
            <a:custGeom>
              <a:avLst/>
              <a:gdLst/>
              <a:ahLst/>
              <a:cxnLst/>
              <a:rect r="r" b="b" t="t" l="l"/>
              <a:pathLst>
                <a:path h="796217" w="796217">
                  <a:moveTo>
                    <a:pt x="0" y="0"/>
                  </a:moveTo>
                  <a:lnTo>
                    <a:pt x="796217" y="0"/>
                  </a:lnTo>
                  <a:lnTo>
                    <a:pt x="796217" y="796217"/>
                  </a:lnTo>
                  <a:lnTo>
                    <a:pt x="0" y="796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462611" y="1857231"/>
            <a:ext cx="13793837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 projet pour sensibiliser et protéger la vie Privée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9081247" y="1080247"/>
            <a:ext cx="10287000" cy="8126505"/>
            <a:chOff x="0" y="0"/>
            <a:chExt cx="12769233" cy="100874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9234" cy="10087415"/>
            </a:xfrm>
            <a:custGeom>
              <a:avLst/>
              <a:gdLst/>
              <a:ahLst/>
              <a:cxnLst/>
              <a:rect r="r" b="b" t="t" l="l"/>
              <a:pathLst>
                <a:path h="10087415" w="12769234">
                  <a:moveTo>
                    <a:pt x="12769234" y="10087415"/>
                  </a:moveTo>
                  <a:lnTo>
                    <a:pt x="0" y="10087415"/>
                  </a:lnTo>
                  <a:lnTo>
                    <a:pt x="0" y="0"/>
                  </a:lnTo>
                  <a:lnTo>
                    <a:pt x="12769234" y="1008741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500999" y="1599125"/>
            <a:ext cx="4953000" cy="10065734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97622" t="0" r="-9762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569353" y="693408"/>
            <a:ext cx="693197" cy="905717"/>
          </a:xfrm>
          <a:custGeom>
            <a:avLst/>
            <a:gdLst/>
            <a:ahLst/>
            <a:cxnLst/>
            <a:rect r="r" b="b" t="t" l="l"/>
            <a:pathLst>
              <a:path h="905717" w="693197">
                <a:moveTo>
                  <a:pt x="0" y="0"/>
                </a:moveTo>
                <a:lnTo>
                  <a:pt x="693197" y="0"/>
                </a:lnTo>
                <a:lnTo>
                  <a:pt x="693197" y="905717"/>
                </a:lnTo>
                <a:lnTo>
                  <a:pt x="0" y="905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00518" y="427709"/>
            <a:ext cx="13624230" cy="3036351"/>
            <a:chOff x="0" y="0"/>
            <a:chExt cx="18165640" cy="404846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446405"/>
              <a:ext cx="18165640" cy="17849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75"/>
                </a:lnSpc>
              </a:pPr>
              <a:r>
                <a:rPr lang="en-US" b="true" sz="9675">
                  <a:solidFill>
                    <a:srgbClr val="FFFFFF"/>
                  </a:solidFill>
                  <a:latin typeface="Decalotype Bold"/>
                  <a:ea typeface="Decalotype Bold"/>
                  <a:cs typeface="Decalotype Bold"/>
                  <a:sym typeface="Decalotype Bold"/>
                </a:rPr>
                <a:t>LE PROBLEME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149308"/>
              <a:ext cx="14338439" cy="899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69"/>
                </a:lnSpc>
                <a:spcBef>
                  <a:spcPct val="0"/>
                </a:spcBef>
              </a:pPr>
              <a:r>
                <a:rPr lang="en-US" b="true" sz="3899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La Conduite sous Influence - Un Fléau à Adresser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0" y="4329192"/>
            <a:ext cx="10861548" cy="387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30 % des accidents mortels liés à l’alcool. </a:t>
            </a:r>
          </a:p>
          <a:p>
            <a:pPr algn="ctr"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Biais de perception de l’alcoolémie. </a:t>
            </a:r>
          </a:p>
          <a:p>
            <a:pPr algn="ctr"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Problème de confiance dans les solutions existantes.</a:t>
            </a:r>
          </a:p>
          <a:p>
            <a:pPr algn="ctr">
              <a:lnSpc>
                <a:spcPts val="602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577"/>
            <a:ext cx="6962231" cy="10295577"/>
          </a:xfrm>
          <a:custGeom>
            <a:avLst/>
            <a:gdLst/>
            <a:ahLst/>
            <a:cxnLst/>
            <a:rect r="r" b="b" t="t" l="l"/>
            <a:pathLst>
              <a:path h="10295577" w="6962231">
                <a:moveTo>
                  <a:pt x="0" y="0"/>
                </a:moveTo>
                <a:lnTo>
                  <a:pt x="6962231" y="0"/>
                </a:lnTo>
                <a:lnTo>
                  <a:pt x="6962231" y="10295577"/>
                </a:lnTo>
                <a:lnTo>
                  <a:pt x="0" y="10295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31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861961" y="5186730"/>
            <a:ext cx="3238309" cy="6962231"/>
            <a:chOff x="0" y="0"/>
            <a:chExt cx="5350489" cy="115033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50489" cy="11503332"/>
            </a:xfrm>
            <a:custGeom>
              <a:avLst/>
              <a:gdLst/>
              <a:ahLst/>
              <a:cxnLst/>
              <a:rect r="r" b="b" t="t" l="l"/>
              <a:pathLst>
                <a:path h="11503332" w="5350489">
                  <a:moveTo>
                    <a:pt x="5350489" y="11503332"/>
                  </a:moveTo>
                  <a:lnTo>
                    <a:pt x="0" y="11503332"/>
                  </a:lnTo>
                  <a:lnTo>
                    <a:pt x="0" y="0"/>
                  </a:lnTo>
                  <a:lnTo>
                    <a:pt x="5350489" y="11503332"/>
                  </a:lnTo>
                  <a:close/>
                </a:path>
              </a:pathLst>
            </a:custGeom>
            <a:solidFill>
              <a:srgbClr val="052896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0" y="-8577"/>
            <a:ext cx="7250190" cy="4300062"/>
            <a:chOff x="0" y="0"/>
            <a:chExt cx="11811432" cy="70053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11432" cy="7005319"/>
            </a:xfrm>
            <a:custGeom>
              <a:avLst/>
              <a:gdLst/>
              <a:ahLst/>
              <a:cxnLst/>
              <a:rect r="r" b="b" t="t" l="l"/>
              <a:pathLst>
                <a:path h="7005319" w="11811432">
                  <a:moveTo>
                    <a:pt x="11811432" y="7005319"/>
                  </a:moveTo>
                  <a:lnTo>
                    <a:pt x="0" y="7005319"/>
                  </a:lnTo>
                  <a:lnTo>
                    <a:pt x="0" y="0"/>
                  </a:lnTo>
                  <a:lnTo>
                    <a:pt x="11811432" y="700531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250190" y="1028700"/>
            <a:ext cx="10528253" cy="3586634"/>
            <a:chOff x="0" y="0"/>
            <a:chExt cx="14037670" cy="478217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80975"/>
              <a:ext cx="14037670" cy="383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b="true" sz="9000">
                  <a:solidFill>
                    <a:srgbClr val="191919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L’Approche Scientifique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099766"/>
              <a:ext cx="14037670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191919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Deux Hypothèses pour Une Meilleure Prévention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686133" y="5931313"/>
            <a:ext cx="7903065" cy="273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1506" indent="-315753" lvl="1">
              <a:lnSpc>
                <a:spcPts val="4387"/>
              </a:lnSpc>
              <a:buAutoNum type="arabicPeriod" startAt="1"/>
            </a:pPr>
            <a:r>
              <a:rPr lang="en-US" b="true" sz="2924">
                <a:solidFill>
                  <a:srgbClr val="191919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Sensibilis</a:t>
            </a:r>
            <a:r>
              <a:rPr lang="en-US" b="true" sz="2924" u="none">
                <a:solidFill>
                  <a:srgbClr val="191919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ation par test cognitif : </a:t>
            </a:r>
            <a:r>
              <a:rPr lang="en-US" sz="2924" u="none">
                <a:solidFill>
                  <a:srgbClr val="191919"/>
                </a:solidFill>
                <a:latin typeface="Decalotype"/>
                <a:ea typeface="Decalotype"/>
                <a:cs typeface="Decalotype"/>
                <a:sym typeface="Decalotype"/>
              </a:rPr>
              <a:t>évaluer les réflexes en temps réel. </a:t>
            </a:r>
          </a:p>
          <a:p>
            <a:pPr algn="l" marL="631506" indent="-315753" lvl="1">
              <a:lnSpc>
                <a:spcPts val="4387"/>
              </a:lnSpc>
              <a:buAutoNum type="arabicPeriod" startAt="1"/>
            </a:pPr>
            <a:r>
              <a:rPr lang="en-US" b="true" sz="2924" u="none">
                <a:solidFill>
                  <a:srgbClr val="191919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Protection des données personnelles :</a:t>
            </a:r>
            <a:r>
              <a:rPr lang="en-US" sz="2924" u="none">
                <a:solidFill>
                  <a:srgbClr val="191919"/>
                </a:solidFill>
                <a:latin typeface="Decalotype"/>
                <a:ea typeface="Decalotype"/>
                <a:cs typeface="Decalotype"/>
                <a:sym typeface="Decalotype"/>
              </a:rPr>
              <a:t> minimiser la collecte pour favoriser l’adhésion</a:t>
            </a:r>
          </a:p>
          <a:p>
            <a:pPr algn="l" marL="0" indent="0" lvl="0">
              <a:lnSpc>
                <a:spcPts val="4387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91460" y="847725"/>
            <a:ext cx="16456394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Méthodologie et Expérimentation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60381" y="5468078"/>
            <a:ext cx="655290" cy="649155"/>
            <a:chOff x="0" y="0"/>
            <a:chExt cx="873720" cy="86554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73720" cy="865540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52896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94271" y="251795"/>
              <a:ext cx="485179" cy="352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50581" y="6416488"/>
            <a:ext cx="2874889" cy="181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7"/>
              </a:lnSpc>
            </a:pPr>
            <a:r>
              <a:rPr lang="en-US" b="true" sz="2525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Méthodes d’expérimentation et guides techniques pour la reproduction de l’étude.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087795" y="5468078"/>
            <a:ext cx="655290" cy="649155"/>
            <a:chOff x="0" y="0"/>
            <a:chExt cx="873720" cy="86554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73720" cy="865540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52896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94271" y="251795"/>
              <a:ext cx="485179" cy="352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977995" y="6889087"/>
            <a:ext cx="2874889" cy="110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7"/>
              </a:lnSpc>
              <a:spcBef>
                <a:spcPct val="0"/>
              </a:spcBef>
            </a:pPr>
            <a:r>
              <a:rPr lang="en-US" b="true" sz="2525" strike="noStrike" u="none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Analyse de l’impact des fonctionnalités proposées.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629456" y="5468078"/>
            <a:ext cx="655290" cy="649155"/>
            <a:chOff x="0" y="0"/>
            <a:chExt cx="873720" cy="86554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873720" cy="865540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52896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194271" y="251795"/>
              <a:ext cx="485179" cy="352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73"/>
                </a:lnSpc>
                <a:spcBef>
                  <a:spcPct val="0"/>
                </a:spcBef>
              </a:pPr>
              <a:r>
                <a:rPr lang="en-US" sz="1727" strike="noStrike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519657" y="6945126"/>
            <a:ext cx="2874889" cy="75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7"/>
              </a:lnSpc>
              <a:spcBef>
                <a:spcPct val="0"/>
              </a:spcBef>
            </a:pPr>
            <a:r>
              <a:rPr lang="en-US" b="true" sz="2525" strike="noStrike" u="none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Tests sur des groupes d’utilisateurs.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582477" y="5468078"/>
            <a:ext cx="655290" cy="649155"/>
            <a:chOff x="0" y="0"/>
            <a:chExt cx="873720" cy="86554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873720" cy="865540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52896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194271" y="251795"/>
              <a:ext cx="485179" cy="352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546626" y="6592701"/>
            <a:ext cx="2874889" cy="1460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7"/>
              </a:lnSpc>
              <a:spcBef>
                <a:spcPct val="0"/>
              </a:spcBef>
            </a:pPr>
            <a:r>
              <a:rPr lang="en-US" b="true" sz="2525" strike="noStrike" u="none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Entretiens avec des experts (Privacy Praxis, CNIL, IFOP).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158779" y="2664757"/>
            <a:ext cx="9970443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Une Étude Qualitative et Technique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197149" y="1348928"/>
            <a:ext cx="10287000" cy="102870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66305" y="4700068"/>
            <a:ext cx="13978776" cy="302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86 % des utilisateurs préfèrent une application qui protège leurs d</a:t>
            </a:r>
            <a:r>
              <a:rPr lang="en-US" b="true" sz="3000" u="none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onnées. </a:t>
            </a:r>
          </a:p>
          <a:p>
            <a:pPr algn="l" marL="647702" indent="-323851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u="none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70 % prennent de meilleures décisions après un test cognitif. </a:t>
            </a:r>
          </a:p>
          <a:p>
            <a:pPr algn="l" marL="647702" indent="-323851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u="none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Les jeunes adultes plus ouverts aux solutions digitales. </a:t>
            </a:r>
          </a:p>
          <a:p>
            <a:pPr algn="l" marL="647702" indent="-323851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u="none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Analyse des résultats des entretiens avec les experts (Privacy Praxis, CNIL, IFOP). </a:t>
            </a:r>
          </a:p>
          <a:p>
            <a:pPr algn="l" marL="647702" indent="-323851" lvl="1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u="none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Section dédiée à l’impact scientifique et aux perspectives de recherche. </a:t>
            </a:r>
          </a:p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61925"/>
            <a:ext cx="8920742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Résultats Clés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10385261" y="-199425"/>
            <a:ext cx="7919641" cy="7928443"/>
            <a:chOff x="0" y="0"/>
            <a:chExt cx="6259642" cy="62665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59642" cy="6266599"/>
            </a:xfrm>
            <a:custGeom>
              <a:avLst/>
              <a:gdLst/>
              <a:ahLst/>
              <a:cxnLst/>
              <a:rect r="r" b="b" t="t" l="l"/>
              <a:pathLst>
                <a:path h="6266599" w="6259642">
                  <a:moveTo>
                    <a:pt x="6259642" y="6266599"/>
                  </a:moveTo>
                  <a:lnTo>
                    <a:pt x="0" y="6266599"/>
                  </a:lnTo>
                  <a:lnTo>
                    <a:pt x="0" y="0"/>
                  </a:lnTo>
                  <a:lnTo>
                    <a:pt x="6259642" y="6266599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-1921318" y="2314897"/>
            <a:ext cx="16519567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  <a:spcBef>
                <a:spcPct val="0"/>
              </a:spcBef>
            </a:pPr>
            <a:r>
              <a:rPr lang="en-US" b="true" sz="5900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Les Chiffres Parlent d’Eux-Mêmes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758360" cy="10287000"/>
          </a:xfrm>
          <a:prstGeom prst="rect">
            <a:avLst/>
          </a:prstGeom>
          <a:solidFill>
            <a:srgbClr val="052896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6400800" cy="7200900"/>
          </a:xfrm>
          <a:prstGeom prst="rect">
            <a:avLst/>
          </a:prstGeom>
          <a:solidFill>
            <a:srgbClr val="353EB1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699747" y="1771981"/>
            <a:ext cx="6799321" cy="7486319"/>
            <a:chOff x="0" y="0"/>
            <a:chExt cx="812800" cy="8949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94925"/>
            </a:xfrm>
            <a:custGeom>
              <a:avLst/>
              <a:gdLst/>
              <a:ahLst/>
              <a:cxnLst/>
              <a:rect r="r" b="b" t="t" l="l"/>
              <a:pathLst>
                <a:path h="89492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94925"/>
                  </a:lnTo>
                  <a:lnTo>
                    <a:pt x="0" y="894925"/>
                  </a:lnTo>
                  <a:close/>
                </a:path>
              </a:pathLst>
            </a:custGeom>
            <a:blipFill>
              <a:blip r:embed="rId2"/>
              <a:stretch>
                <a:fillRect l="-55869" t="0" r="-5586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871822" y="1407176"/>
            <a:ext cx="7387478" cy="7472648"/>
            <a:chOff x="0" y="0"/>
            <a:chExt cx="9849971" cy="996353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52400"/>
              <a:ext cx="9849971" cy="322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119"/>
                </a:lnSpc>
              </a:pPr>
              <a:r>
                <a:rPr lang="en-US" b="true" sz="7599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Valorisation Open Source 🔓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590925"/>
              <a:ext cx="9055612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25"/>
                </a:lnSpc>
              </a:pPr>
              <a:r>
                <a:rPr lang="en-US" b="true" sz="3187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Pourquoi Open Source ? 🌍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787900"/>
              <a:ext cx="9055612" cy="5175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51623" indent="-275812" lvl="1">
                <a:lnSpc>
                  <a:spcPts val="3832"/>
                </a:lnSpc>
                <a:buFont typeface="Arial"/>
                <a:buChar char="•"/>
              </a:pPr>
              <a:r>
                <a:rPr lang="en-US" sz="2554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Transparence et amélioration continue.</a:t>
              </a:r>
            </a:p>
            <a:p>
              <a:pPr algn="l" marL="551623" indent="-275812" lvl="1">
                <a:lnSpc>
                  <a:spcPts val="3832"/>
                </a:lnSpc>
                <a:buFont typeface="Arial"/>
                <a:buChar char="•"/>
              </a:pPr>
              <a:r>
                <a:rPr lang="en-US" sz="2554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Accès libre pour chercheurs et développeurs.</a:t>
              </a:r>
            </a:p>
            <a:p>
              <a:pPr algn="l" marL="551623" indent="-275812" lvl="1">
                <a:lnSpc>
                  <a:spcPts val="3832"/>
                </a:lnSpc>
                <a:buFont typeface="Arial"/>
                <a:buChar char="•"/>
              </a:pPr>
              <a:r>
                <a:rPr lang="en-US" sz="2554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Collaboration avec la communauté Open Source.</a:t>
              </a:r>
            </a:p>
            <a:p>
              <a:pPr algn="l" marL="551623" indent="-275812" lvl="1">
                <a:lnSpc>
                  <a:spcPts val="3832"/>
                </a:lnSpc>
                <a:buFont typeface="Arial"/>
                <a:buChar char="•"/>
              </a:pPr>
              <a:r>
                <a:rPr lang="en-US" sz="2554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Liens vers les plateformes de diffusion : GitHub, OSF, HAL.</a:t>
              </a:r>
            </a:p>
            <a:p>
              <a:pPr algn="l" marL="551623" indent="-275812" lvl="1">
                <a:lnSpc>
                  <a:spcPts val="3832"/>
                </a:lnSpc>
                <a:buFont typeface="Arial"/>
                <a:buChar char="•"/>
              </a:pPr>
              <a:r>
                <a:rPr lang="en-US" sz="2554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Licence Open Source choisie : CC BY-NC-SA 4.0.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DAGfY7vV8g0</dc:identifier>
  <dcterms:modified xsi:type="dcterms:W3CDTF">2011-08-01T06:04:30Z</dcterms:modified>
  <cp:revision>1</cp:revision>
  <dc:title>Pres Ange</dc:title>
</cp:coreProperties>
</file>